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257" r:id="rId3"/>
    <p:sldId id="26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802C9-1F62-43BE-9973-3DE7BD91F74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E9F72-C466-498C-BD21-8E993488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876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E9F72-C466-498C-BD21-8E99348809E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040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E9F72-C466-498C-BD21-8E99348809E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890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E9F72-C466-498C-BD21-8E99348809E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163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E9F72-C466-498C-BD21-8E99348809E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9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2736304"/>
          </a:xfrm>
        </p:spPr>
        <p:txBody>
          <a:bodyPr>
            <a:noAutofit/>
          </a:bodyPr>
          <a:lstStyle/>
          <a:p>
            <a:r>
              <a:rPr lang="ru-RU" sz="7000" dirty="0" smtClean="0">
                <a:solidFill>
                  <a:srgbClr val="FFFF00"/>
                </a:solidFill>
                <a:latin typeface="Monotype Corsiva" pitchFamily="66" charset="0"/>
                <a:ea typeface="Batang" pitchFamily="18" charset="-127"/>
              </a:rPr>
              <a:t>Индивидуальный творческий проект</a:t>
            </a:r>
            <a:endParaRPr lang="ru-RU" sz="7000" dirty="0">
              <a:solidFill>
                <a:srgbClr val="FFFF00"/>
              </a:solidFill>
              <a:latin typeface="Monotype Corsiva" pitchFamily="66" charset="0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Автор:</a:t>
            </a:r>
            <a:r>
              <a:rPr lang="ru-RU" dirty="0" smtClean="0"/>
              <a:t> Гусейнова Руслана,</a:t>
            </a:r>
          </a:p>
          <a:p>
            <a:r>
              <a:rPr lang="ru-RU" dirty="0" smtClean="0"/>
              <a:t> воспитанница творческого объединения «Радуга»</a:t>
            </a:r>
          </a:p>
          <a:p>
            <a:endParaRPr lang="ru-RU" dirty="0" smtClean="0"/>
          </a:p>
          <a:p>
            <a:r>
              <a:rPr lang="ru-RU" b="1" dirty="0" smtClean="0"/>
              <a:t>Руководитель:</a:t>
            </a:r>
            <a:r>
              <a:rPr lang="ru-RU" dirty="0" smtClean="0"/>
              <a:t> </a:t>
            </a:r>
            <a:r>
              <a:rPr lang="ru-RU" dirty="0" err="1" smtClean="0"/>
              <a:t>Алиметова</a:t>
            </a:r>
            <a:r>
              <a:rPr lang="ru-RU" dirty="0" smtClean="0"/>
              <a:t> Гульнара </a:t>
            </a:r>
            <a:r>
              <a:rPr lang="ru-RU" dirty="0" err="1" smtClean="0"/>
              <a:t>Минабудиновна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1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42" y="2247900"/>
            <a:ext cx="5991916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915958" cy="1054250"/>
          </a:xfrm>
        </p:spPr>
        <p:txBody>
          <a:bodyPr/>
          <a:lstStyle/>
          <a:p>
            <a:r>
              <a:rPr lang="ru-RU" sz="2400" dirty="0" smtClean="0"/>
              <a:t>Найдя основную цветовую гамму в данном этапе используется </a:t>
            </a:r>
            <a:r>
              <a:rPr lang="ru-RU" sz="2400" b="1" dirty="0" smtClean="0"/>
              <a:t>тень</a:t>
            </a:r>
            <a:r>
              <a:rPr lang="ru-RU" sz="2400" dirty="0"/>
              <a:t> </a:t>
            </a:r>
            <a:r>
              <a:rPr lang="ru-RU" sz="2400" dirty="0" smtClean="0"/>
              <a:t>- для придания объема в неосвещенных местах, а также </a:t>
            </a:r>
            <a:r>
              <a:rPr lang="ru-RU" sz="2400" b="1" dirty="0" smtClean="0"/>
              <a:t>полутень</a:t>
            </a:r>
            <a:r>
              <a:rPr lang="ru-RU" sz="2400" dirty="0" smtClean="0"/>
              <a:t> – для придания слабой тени.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4996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32" y="2247900"/>
            <a:ext cx="5846336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20880" cy="1368152"/>
          </a:xfrm>
        </p:spPr>
        <p:txBody>
          <a:bodyPr/>
          <a:lstStyle/>
          <a:p>
            <a:r>
              <a:rPr lang="en-US" sz="3000" b="1" dirty="0" smtClean="0"/>
              <a:t>III </a:t>
            </a:r>
            <a:r>
              <a:rPr lang="ru-RU" sz="3000" b="1" dirty="0" smtClean="0"/>
              <a:t>этап</a:t>
            </a:r>
            <a:r>
              <a:rPr lang="en-US" sz="3000" b="1" dirty="0" smtClean="0"/>
              <a:t> – </a:t>
            </a:r>
            <a:r>
              <a:rPr lang="ru-RU" sz="3000" b="1" dirty="0" smtClean="0"/>
              <a:t>заключительный</a:t>
            </a:r>
            <a:r>
              <a:rPr lang="ru-RU" sz="2400" b="1" dirty="0" smtClean="0"/>
              <a:t>. </a:t>
            </a:r>
            <a:br>
              <a:rPr lang="ru-RU" sz="2400" b="1" dirty="0" smtClean="0"/>
            </a:br>
            <a:r>
              <a:rPr lang="ru-RU" sz="2400" dirty="0" smtClean="0"/>
              <a:t>Мелкие детали (веточки, листочки, графические элементы в растениях</a:t>
            </a:r>
            <a:r>
              <a:rPr lang="ru-RU" sz="2400" dirty="0"/>
              <a:t> </a:t>
            </a:r>
            <a:r>
              <a:rPr lang="ru-RU" sz="2400" dirty="0" smtClean="0"/>
              <a:t>и стволе дерева, в архитектуре домиков) используют для завершения работы.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16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89" y="2247900"/>
            <a:ext cx="4789621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2" cy="1224136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C00000"/>
                </a:solidFill>
                <a:latin typeface="Monotype Corsiva" pitchFamily="66" charset="0"/>
                <a:ea typeface="Batang" pitchFamily="18" charset="-127"/>
              </a:rPr>
              <a:t>Пейзаж </a:t>
            </a:r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  <a:ea typeface="Batang" pitchFamily="18" charset="-127"/>
              </a:rPr>
              <a:t>в </a:t>
            </a:r>
            <a:r>
              <a:rPr lang="ru-RU" sz="6000" dirty="0">
                <a:solidFill>
                  <a:srgbClr val="C00000"/>
                </a:solidFill>
                <a:latin typeface="Monotype Corsiva" pitchFamily="66" charset="0"/>
                <a:ea typeface="Batang" pitchFamily="18" charset="-127"/>
              </a:rPr>
              <a:t>моем </a:t>
            </a:r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  <a:ea typeface="Batang" pitchFamily="18" charset="-127"/>
              </a:rPr>
              <a:t>творчестве 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4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348880"/>
            <a:ext cx="7761184" cy="39933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2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Воспитанница </a:t>
            </a:r>
            <a:r>
              <a:rPr lang="ru-RU" sz="2200" dirty="0" smtClean="0">
                <a:solidFill>
                  <a:schemeClr val="tx1"/>
                </a:solidFill>
              </a:rPr>
              <a:t>учится </a:t>
            </a:r>
            <a:r>
              <a:rPr lang="ru-RU" sz="2200" dirty="0">
                <a:solidFill>
                  <a:schemeClr val="tx1"/>
                </a:solidFill>
              </a:rPr>
              <a:t>в </a:t>
            </a:r>
            <a:r>
              <a:rPr lang="ru-RU" sz="2200" dirty="0" smtClean="0">
                <a:solidFill>
                  <a:schemeClr val="tx1"/>
                </a:solidFill>
              </a:rPr>
              <a:t>МБОУ«СОШ №50</a:t>
            </a:r>
            <a:r>
              <a:rPr lang="ru-RU" sz="2200" smtClean="0">
                <a:solidFill>
                  <a:schemeClr val="tx1"/>
                </a:solidFill>
              </a:rPr>
              <a:t>», </a:t>
            </a:r>
            <a:r>
              <a:rPr lang="ru-RU" sz="2200" smtClean="0">
                <a:solidFill>
                  <a:schemeClr val="tx1"/>
                </a:solidFill>
              </a:rPr>
              <a:t>7 «в</a:t>
            </a:r>
            <a:r>
              <a:rPr lang="ru-RU" sz="2200" dirty="0" smtClean="0">
                <a:solidFill>
                  <a:schemeClr val="tx1"/>
                </a:solidFill>
              </a:rPr>
              <a:t>» классе. </a:t>
            </a:r>
            <a:endParaRPr lang="ru-RU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</a:rPr>
              <a:t>В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творческое объединение «Радуга» </a:t>
            </a:r>
            <a:r>
              <a:rPr lang="ru-RU" sz="2200" dirty="0" smtClean="0">
                <a:solidFill>
                  <a:schemeClr val="tx1"/>
                </a:solidFill>
              </a:rPr>
              <a:t>ходит уже второй год. 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С первого года обучения она внесена в папку одаренных детей. Она первая из обучающихся, которая в этом году сделала индивидуальный творческий проект.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Очень организованная и старательная воспитанница, которая способна на большие достижения в творческой деятельности. 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000" dirty="0"/>
              <a:t>Гусейнова Руслан</a:t>
            </a:r>
            <a:r>
              <a:rPr lang="ru-RU" dirty="0"/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120260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348880"/>
            <a:ext cx="8136903" cy="4176464"/>
          </a:xfrm>
        </p:spPr>
        <p:txBody>
          <a:bodyPr>
            <a:noAutofit/>
          </a:bodyPr>
          <a:lstStyle/>
          <a:p>
            <a:pPr fontAlgn="base"/>
            <a:r>
              <a:rPr lang="ru-RU" sz="1700" b="1" dirty="0"/>
              <a:t>Творческий проект </a:t>
            </a:r>
            <a:r>
              <a:rPr lang="ru-RU" sz="1700" b="1" dirty="0" smtClean="0"/>
              <a:t>"Пейзаж </a:t>
            </a:r>
            <a:r>
              <a:rPr lang="ru-RU" sz="1700" b="1" dirty="0"/>
              <a:t>в моём творчестве" </a:t>
            </a:r>
            <a:r>
              <a:rPr lang="ru-RU" sz="1700" dirty="0"/>
              <a:t>посвящен увлечению </a:t>
            </a:r>
            <a:r>
              <a:rPr lang="ru-RU" sz="1700" dirty="0" smtClean="0"/>
              <a:t>воспитанницы искусству </a:t>
            </a:r>
            <a:r>
              <a:rPr lang="ru-RU" sz="1700" dirty="0"/>
              <a:t>живописи. Автор раскрывает роль пейзажей в своём творчестве. Для начинающих художников </a:t>
            </a:r>
            <a:r>
              <a:rPr lang="ru-RU" sz="1700" dirty="0" smtClean="0"/>
              <a:t>воспитанница </a:t>
            </a:r>
            <a:r>
              <a:rPr lang="ru-RU" sz="1700" dirty="0"/>
              <a:t>разработала рекомендации, где описаны элементы, которые необходимо учесть при создании пейзажного рисунка.</a:t>
            </a:r>
          </a:p>
          <a:p>
            <a:pPr fontAlgn="base"/>
            <a:r>
              <a:rPr lang="ru-RU" sz="1700" dirty="0"/>
              <a:t>Творческая работа по рисованию "</a:t>
            </a:r>
            <a:r>
              <a:rPr lang="ru-RU" sz="1700" dirty="0" smtClean="0"/>
              <a:t>Пейзаж </a:t>
            </a:r>
            <a:r>
              <a:rPr lang="ru-RU" sz="1700" dirty="0"/>
              <a:t>в моём творчестве" направлена на улучшение навыков рисования </a:t>
            </a:r>
            <a:r>
              <a:rPr lang="ru-RU" sz="1700" dirty="0" smtClean="0"/>
              <a:t>пейзажей.</a:t>
            </a:r>
          </a:p>
          <a:p>
            <a:pPr fontAlgn="base"/>
            <a:r>
              <a:rPr lang="ru-RU" sz="1700" dirty="0" smtClean="0"/>
              <a:t>Автор</a:t>
            </a:r>
            <a:r>
              <a:rPr lang="ru-RU" sz="1700" dirty="0"/>
              <a:t> </a:t>
            </a:r>
            <a:r>
              <a:rPr lang="ru-RU" sz="1700" b="1" dirty="0"/>
              <a:t>проекта по рисованию "</a:t>
            </a:r>
            <a:r>
              <a:rPr lang="ru-RU" sz="1700" b="1" dirty="0" smtClean="0"/>
              <a:t>Пейзаж </a:t>
            </a:r>
            <a:r>
              <a:rPr lang="ru-RU" sz="1700" b="1" dirty="0"/>
              <a:t>в моём творчестве"</a:t>
            </a:r>
            <a:r>
              <a:rPr lang="ru-RU" sz="1700" dirty="0"/>
              <a:t> раскрывает источники вдохновения, которые подтолкнули </a:t>
            </a:r>
            <a:r>
              <a:rPr lang="ru-RU" sz="1700" dirty="0" smtClean="0"/>
              <a:t>к </a:t>
            </a:r>
            <a:r>
              <a:rPr lang="ru-RU" sz="1700" dirty="0"/>
              <a:t>созданию некоторых пейзажных картин. </a:t>
            </a:r>
            <a:r>
              <a:rPr lang="ru-RU" sz="1700" dirty="0" smtClean="0"/>
              <a:t>Работа </a:t>
            </a:r>
            <a:r>
              <a:rPr lang="ru-RU" sz="1700" dirty="0"/>
              <a:t>по рисованию проиллюстрирована рисунками автора, созданными в процессе написания проекта.</a:t>
            </a:r>
          </a:p>
          <a:p>
            <a:pPr fontAlgn="base"/>
            <a:r>
              <a:rPr lang="ru-RU" sz="1700" dirty="0"/>
              <a:t>В процессе работы </a:t>
            </a:r>
            <a:r>
              <a:rPr lang="ru-RU" sz="1700" dirty="0" smtClean="0"/>
              <a:t>воспитанница </a:t>
            </a:r>
            <a:r>
              <a:rPr lang="ru-RU" sz="1700" dirty="0"/>
              <a:t>узнает историю жанра, разбирает все элементы пейзажа, </a:t>
            </a:r>
            <a:r>
              <a:rPr lang="ru-RU" sz="1700" dirty="0" smtClean="0"/>
              <a:t>практикуется в </a:t>
            </a:r>
            <a:r>
              <a:rPr lang="ru-RU" sz="1700" dirty="0"/>
              <a:t>написании разных </a:t>
            </a:r>
            <a:r>
              <a:rPr lang="ru-RU" sz="1700" dirty="0" smtClean="0"/>
              <a:t>пейзажей.</a:t>
            </a:r>
            <a:endParaRPr lang="ru-RU" sz="1700" dirty="0"/>
          </a:p>
          <a:p>
            <a:endParaRPr lang="ru-RU" sz="155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08912" cy="1054250"/>
          </a:xfrm>
        </p:spPr>
        <p:txBody>
          <a:bodyPr/>
          <a:lstStyle/>
          <a:p>
            <a:r>
              <a:rPr lang="ru-RU" sz="6000" dirty="0">
                <a:solidFill>
                  <a:srgbClr val="C00000"/>
                </a:solidFill>
                <a:latin typeface="Monotype Corsiva" pitchFamily="66" charset="0"/>
                <a:ea typeface="Batang" pitchFamily="18" charset="-127"/>
              </a:rPr>
              <a:t>Пейзаж в моем творчестве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87293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248347"/>
            <a:ext cx="7905201" cy="4204989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sz="1800" b="1" i="1" dirty="0" smtClean="0"/>
              <a:t>Проблема: </a:t>
            </a:r>
            <a:r>
              <a:rPr lang="ru-RU" sz="1800" dirty="0" smtClean="0"/>
              <a:t>изготовление картины для интерьера.</a:t>
            </a:r>
          </a:p>
          <a:p>
            <a:pPr fontAlgn="base"/>
            <a:r>
              <a:rPr lang="ru-RU" sz="1800" b="1" i="1" dirty="0" smtClean="0"/>
              <a:t>Актуальность</a:t>
            </a:r>
            <a:r>
              <a:rPr lang="ru-RU" sz="1800" b="1" i="1" dirty="0"/>
              <a:t> </a:t>
            </a:r>
            <a:r>
              <a:rPr lang="ru-RU" sz="1800" dirty="0"/>
              <a:t>выбранной темы состоит в необходимости получения новых знаний, развитии собственной индивидуальности, организации свободного времени и использование полученных знаний на практике. Приобщение к творческой деятельности позволяет </a:t>
            </a:r>
            <a:r>
              <a:rPr lang="ru-RU" sz="1800" dirty="0" smtClean="0"/>
              <a:t>автору </a:t>
            </a:r>
            <a:r>
              <a:rPr lang="ru-RU" sz="1800" dirty="0"/>
              <a:t>увидеть прекрасное в мире, в природе и попытаться </a:t>
            </a:r>
            <a:r>
              <a:rPr lang="ru-RU" sz="1800" dirty="0" smtClean="0"/>
              <a:t>запечатлеть </a:t>
            </a:r>
            <a:r>
              <a:rPr lang="ru-RU" sz="1800" dirty="0"/>
              <a:t>это на </a:t>
            </a:r>
            <a:r>
              <a:rPr lang="ru-RU" sz="1800" dirty="0" smtClean="0"/>
              <a:t>холсте.</a:t>
            </a:r>
          </a:p>
          <a:p>
            <a:pPr fontAlgn="base"/>
            <a:r>
              <a:rPr lang="ru-RU" sz="1800" b="1" i="1" dirty="0" smtClean="0"/>
              <a:t>Практическая значимость работы </a:t>
            </a:r>
            <a:r>
              <a:rPr lang="ru-RU" sz="1800" dirty="0" smtClean="0"/>
              <a:t>заключается в освоении написании пейзажей. </a:t>
            </a:r>
            <a:endParaRPr lang="ru-RU" sz="1800" dirty="0"/>
          </a:p>
          <a:p>
            <a:pPr fontAlgn="base"/>
            <a:r>
              <a:rPr lang="ru-RU" sz="1800" b="1" i="1" dirty="0" smtClean="0"/>
              <a:t>Цель:</a:t>
            </a:r>
            <a:r>
              <a:rPr lang="ru-RU" sz="1800" b="1" i="1" dirty="0"/>
              <a:t> </a:t>
            </a:r>
            <a:r>
              <a:rPr lang="ru-RU" sz="1800" dirty="0" smtClean="0"/>
              <a:t> улучшение </a:t>
            </a:r>
            <a:r>
              <a:rPr lang="ru-RU" sz="1800" dirty="0"/>
              <a:t>навыков рисования пейзажей. </a:t>
            </a:r>
            <a:endParaRPr lang="ru-RU" sz="1800" dirty="0" smtClean="0"/>
          </a:p>
          <a:p>
            <a:pPr fontAlgn="base"/>
            <a:r>
              <a:rPr lang="ru-RU" sz="1800" b="1" i="1" dirty="0" smtClean="0"/>
              <a:t>Задачи</a:t>
            </a:r>
            <a:r>
              <a:rPr lang="ru-RU" sz="1800" i="1" dirty="0"/>
              <a:t>:</a:t>
            </a:r>
          </a:p>
          <a:p>
            <a:pPr fontAlgn="base"/>
            <a:r>
              <a:rPr lang="ru-RU" sz="1800" dirty="0"/>
              <a:t>узнать об истории жанра;</a:t>
            </a:r>
          </a:p>
          <a:p>
            <a:pPr fontAlgn="base"/>
            <a:r>
              <a:rPr lang="ru-RU" sz="1800" dirty="0"/>
              <a:t>разобрать все элементы пейзажа</a:t>
            </a:r>
            <a:r>
              <a:rPr lang="ru-RU" sz="1800" dirty="0" smtClean="0"/>
              <a:t>;</a:t>
            </a:r>
          </a:p>
          <a:p>
            <a:pPr fontAlgn="base"/>
            <a:r>
              <a:rPr lang="ru-RU" sz="1800" dirty="0"/>
              <a:t>сравнить мои старые и новые рисунки</a:t>
            </a:r>
            <a:r>
              <a:rPr lang="ru-RU" sz="1800" dirty="0" smtClean="0"/>
              <a:t>;</a:t>
            </a:r>
            <a:endParaRPr lang="ru-RU" sz="1800" dirty="0"/>
          </a:p>
          <a:p>
            <a:pPr fontAlgn="base"/>
            <a:r>
              <a:rPr lang="ru-RU" sz="1800" dirty="0"/>
              <a:t>попрактиковаться в написании разных видов </a:t>
            </a:r>
            <a:r>
              <a:rPr lang="ru-RU" sz="1800" dirty="0" smtClean="0"/>
              <a:t>пейзажей.</a:t>
            </a:r>
          </a:p>
          <a:p>
            <a:pPr fontAlgn="base"/>
            <a:r>
              <a:rPr lang="ru-RU" sz="1800" b="1" i="1" dirty="0" smtClean="0"/>
              <a:t>Ожидаемый результат:  </a:t>
            </a:r>
            <a:r>
              <a:rPr lang="ru-RU" sz="1800" dirty="0" smtClean="0"/>
              <a:t>украшение интерьера комнаты. </a:t>
            </a:r>
            <a:endParaRPr lang="ru-RU" sz="1800" b="1" i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8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2" y="3140968"/>
            <a:ext cx="4116388" cy="302433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04048" y="260648"/>
            <a:ext cx="3816423" cy="5860453"/>
          </a:xfrm>
        </p:spPr>
        <p:txBody>
          <a:bodyPr>
            <a:noAutofit/>
          </a:bodyPr>
          <a:lstStyle/>
          <a:p>
            <a:pPr algn="l"/>
            <a:r>
              <a:rPr lang="ru-RU" sz="1400" dirty="0">
                <a:solidFill>
                  <a:schemeClr val="tx1"/>
                </a:solidFill>
              </a:rPr>
              <a:t>Любой пейзаж можно </a:t>
            </a:r>
            <a:r>
              <a:rPr lang="ru-RU" sz="1400" dirty="0" smtClean="0">
                <a:solidFill>
                  <a:schemeClr val="tx1"/>
                </a:solidFill>
              </a:rPr>
              <a:t>написать разными красками - гуашью</a:t>
            </a:r>
            <a:r>
              <a:rPr lang="ru-RU" sz="1400" dirty="0">
                <a:solidFill>
                  <a:schemeClr val="tx1"/>
                </a:solidFill>
              </a:rPr>
              <a:t>, акварелью, маслом, </a:t>
            </a:r>
            <a:r>
              <a:rPr lang="ru-RU" sz="1400" dirty="0" smtClean="0">
                <a:solidFill>
                  <a:schemeClr val="tx1"/>
                </a:solidFill>
              </a:rPr>
              <a:t>акрилом. 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При рисовании </a:t>
            </a:r>
            <a:r>
              <a:rPr lang="ru-RU" sz="1400" dirty="0">
                <a:solidFill>
                  <a:schemeClr val="tx1"/>
                </a:solidFill>
              </a:rPr>
              <a:t>пейзажа для хорошего результата нужно соблюдать светотень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1400" b="1" dirty="0" smtClean="0">
                <a:solidFill>
                  <a:schemeClr val="tx1"/>
                </a:solidFill>
              </a:rPr>
              <a:t>Светотень </a:t>
            </a:r>
            <a:r>
              <a:rPr lang="ru-RU" sz="1400" dirty="0">
                <a:solidFill>
                  <a:schemeClr val="tx1"/>
                </a:solidFill>
              </a:rPr>
              <a:t>— это наблюдаемое на поверхности предмета распределение освещённости, создающей шкалу яркостей. Различают следующие элементы светотени: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Света́</a:t>
            </a:r>
            <a:r>
              <a:rPr lang="ru-RU" sz="1400" dirty="0">
                <a:solidFill>
                  <a:schemeClr val="tx1"/>
                </a:solidFill>
              </a:rPr>
              <a:t> — поверхности, ярко освещённые источником света;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Блик </a:t>
            </a:r>
            <a:r>
              <a:rPr lang="ru-RU" sz="1400" dirty="0">
                <a:solidFill>
                  <a:schemeClr val="tx1"/>
                </a:solidFill>
              </a:rPr>
              <a:t>— световое пятно на ярко освещённой выпуклой или плоской глянцевой поверхности, когда на ней имеется ещё и зеркальное отражение;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1" dirty="0" err="1">
                <a:solidFill>
                  <a:schemeClr val="tx1"/>
                </a:solidFill>
              </a:rPr>
              <a:t>Те́ни</a:t>
            </a:r>
            <a:r>
              <a:rPr lang="ru-RU" sz="1400" dirty="0">
                <a:solidFill>
                  <a:schemeClr val="tx1"/>
                </a:solidFill>
              </a:rPr>
              <a:t> — неосвещённые или слабо освещённые участки объекта. Тени на неосвещённой стороне объекта называются собственными, а отбрасываемые объектом на другие поверхности — падающими;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1" dirty="0" err="1">
                <a:solidFill>
                  <a:schemeClr val="tx1"/>
                </a:solidFill>
              </a:rPr>
              <a:t>Полуте́нь</a:t>
            </a:r>
            <a:r>
              <a:rPr lang="ru-RU" sz="1400" dirty="0">
                <a:solidFill>
                  <a:schemeClr val="tx1"/>
                </a:solidFill>
              </a:rPr>
              <a:t> — слабая тень, возникающая, когда объект освещён несколькими источниками света. Она также образуется на поверхности, обращённой к источнику света под небольшим углом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 smtClean="0"/>
          </a:p>
          <a:p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9143" y="1124744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873624"/>
              </a:buClr>
            </a:pPr>
            <a:r>
              <a:rPr lang="ru-RU" sz="2000" b="1" i="1" dirty="0" smtClean="0"/>
              <a:t>Используемый материал:</a:t>
            </a: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dirty="0"/>
              <a:t>- натянутый грунтованный холст,</a:t>
            </a:r>
            <a:br>
              <a:rPr lang="ru-RU" sz="2000" dirty="0"/>
            </a:br>
            <a:r>
              <a:rPr lang="ru-RU" sz="2000" dirty="0"/>
              <a:t>- акриловые краски для ткани,</a:t>
            </a:r>
            <a:br>
              <a:rPr lang="ru-RU" sz="2000" dirty="0"/>
            </a:br>
            <a:r>
              <a:rPr lang="ru-RU" sz="2000" dirty="0"/>
              <a:t>- нейлоновые кисти,</a:t>
            </a:r>
            <a:br>
              <a:rPr lang="ru-RU" sz="2000" dirty="0"/>
            </a:br>
            <a:r>
              <a:rPr lang="ru-RU" sz="2000" dirty="0"/>
              <a:t>- палитра,</a:t>
            </a:r>
            <a:br>
              <a:rPr lang="ru-RU" sz="2000" dirty="0"/>
            </a:br>
            <a:r>
              <a:rPr lang="ru-RU" sz="2000" dirty="0"/>
              <a:t>- контуры.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9143" y="332656"/>
            <a:ext cx="4392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873624"/>
              </a:buClr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этап: подготовительный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0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00" y="2247900"/>
            <a:ext cx="5814199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 smtClean="0"/>
              <a:t>II </a:t>
            </a:r>
            <a:r>
              <a:rPr lang="ru-RU" sz="3000" b="1" dirty="0" smtClean="0"/>
              <a:t>этап </a:t>
            </a:r>
            <a:r>
              <a:rPr lang="ru-RU" sz="2800" dirty="0" smtClean="0"/>
              <a:t>работы</a:t>
            </a:r>
            <a:r>
              <a:rPr lang="ru-RU" sz="2800" b="1" dirty="0" smtClean="0"/>
              <a:t> </a:t>
            </a:r>
            <a:r>
              <a:rPr lang="ru-RU" sz="2800" dirty="0" smtClean="0"/>
              <a:t>- нахождение правильной компоновки предметов на  холсте, при этом потихоньку вводим цвет.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456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798" y="2247900"/>
            <a:ext cx="5176403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70156"/>
            <a:ext cx="7920880" cy="1054250"/>
          </a:xfrm>
        </p:spPr>
        <p:txBody>
          <a:bodyPr/>
          <a:lstStyle/>
          <a:p>
            <a:r>
              <a:rPr lang="ru-RU" sz="2800" dirty="0" smtClean="0"/>
              <a:t>При написании пейзажа начинаем использовать сложную цветовую гамму, при этом смешиваются основные цвета.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681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05" y="2247900"/>
            <a:ext cx="5926190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1440160"/>
          </a:xfrm>
        </p:spPr>
        <p:txBody>
          <a:bodyPr/>
          <a:lstStyle/>
          <a:p>
            <a:r>
              <a:rPr lang="ru-RU" sz="2600" dirty="0" smtClean="0"/>
              <a:t>На данном этапе работы добавляется </a:t>
            </a:r>
            <a:r>
              <a:rPr lang="ru-RU" sz="2600" b="1" dirty="0" smtClean="0"/>
              <a:t>светотень</a:t>
            </a:r>
            <a:r>
              <a:rPr lang="ru-RU" sz="2600" dirty="0" smtClean="0"/>
              <a:t> - для придания яркости, </a:t>
            </a:r>
            <a:r>
              <a:rPr lang="ru-RU" sz="2600" b="1" dirty="0" smtClean="0"/>
              <a:t>блик</a:t>
            </a:r>
            <a:r>
              <a:rPr lang="ru-RU" sz="2600" dirty="0" smtClean="0"/>
              <a:t> </a:t>
            </a:r>
            <a:r>
              <a:rPr lang="ru-RU" sz="2600" dirty="0"/>
              <a:t>-</a:t>
            </a:r>
            <a:r>
              <a:rPr lang="ru-RU" sz="2600" dirty="0" smtClean="0"/>
              <a:t> для освещенности выпуклым деталям.  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4960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246</Words>
  <Application>Microsoft Office PowerPoint</Application>
  <PresentationFormat>Экран (4:3)</PresentationFormat>
  <Paragraphs>42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Индивидуальный творческий проект</vt:lpstr>
      <vt:lpstr>Пейзаж в моем творчестве </vt:lpstr>
      <vt:lpstr>Гусейнова Руслана</vt:lpstr>
      <vt:lpstr>Пейзаж в моем творчестве </vt:lpstr>
      <vt:lpstr>Презентация PowerPoint</vt:lpstr>
      <vt:lpstr>            </vt:lpstr>
      <vt:lpstr>II этап работы - нахождение правильной компоновки предметов на  холсте, при этом потихоньку вводим цвет.  </vt:lpstr>
      <vt:lpstr>При написании пейзажа начинаем использовать сложную цветовую гамму, при этом смешиваются основные цвета.  </vt:lpstr>
      <vt:lpstr>На данном этапе работы добавляется светотень - для придания яркости, блик - для освещенности выпуклым деталям.   </vt:lpstr>
      <vt:lpstr>Найдя основную цветовую гамму в данном этапе используется тень - для придания объема в неосвещенных местах, а также полутень – для придания слабой тени. </vt:lpstr>
      <vt:lpstr>III этап – заключительный.  Мелкие детали (веточки, листочки, графические элементы в растениях и стволе дерева, в архитектуре домиков) используют для завершения работы.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44</cp:revision>
  <cp:lastPrinted>2019-01-29T12:45:55Z</cp:lastPrinted>
  <dcterms:created xsi:type="dcterms:W3CDTF">2018-04-02T10:56:37Z</dcterms:created>
  <dcterms:modified xsi:type="dcterms:W3CDTF">2019-01-30T10:12:20Z</dcterms:modified>
</cp:coreProperties>
</file>